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.jpg" ContentType="image/jp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4.jpg" ContentType="image/jp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8.jpg" ContentType="image/jp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15.jpg" ContentType="image/jpg"/>
  <Override PartName="/ppt/media/image19.jpg" ContentType="image/jpg"/>
  <Override PartName="/ppt/notesSlides/notesSlide12.xml" ContentType="application/vnd.openxmlformats-officedocument.presentationml.notesSlide+xml"/>
  <Override PartName="/ppt/media/image28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4"/>
  </p:notesMasterIdLst>
  <p:sldIdLst>
    <p:sldId id="256" r:id="rId2"/>
    <p:sldId id="473" r:id="rId3"/>
    <p:sldId id="478" r:id="rId4"/>
    <p:sldId id="498" r:id="rId5"/>
    <p:sldId id="525" r:id="rId6"/>
    <p:sldId id="526" r:id="rId7"/>
    <p:sldId id="527" r:id="rId8"/>
    <p:sldId id="499" r:id="rId9"/>
    <p:sldId id="500" r:id="rId10"/>
    <p:sldId id="529" r:id="rId11"/>
    <p:sldId id="528" r:id="rId12"/>
    <p:sldId id="501" r:id="rId13"/>
    <p:sldId id="502" r:id="rId14"/>
    <p:sldId id="503" r:id="rId15"/>
    <p:sldId id="504" r:id="rId16"/>
    <p:sldId id="510" r:id="rId17"/>
    <p:sldId id="505" r:id="rId18"/>
    <p:sldId id="511" r:id="rId19"/>
    <p:sldId id="512" r:id="rId20"/>
    <p:sldId id="513" r:id="rId21"/>
    <p:sldId id="514" r:id="rId22"/>
    <p:sldId id="515" r:id="rId23"/>
    <p:sldId id="516" r:id="rId24"/>
    <p:sldId id="517" r:id="rId25"/>
    <p:sldId id="518" r:id="rId26"/>
    <p:sldId id="519" r:id="rId27"/>
    <p:sldId id="520" r:id="rId28"/>
    <p:sldId id="521" r:id="rId29"/>
    <p:sldId id="522" r:id="rId30"/>
    <p:sldId id="523" r:id="rId31"/>
    <p:sldId id="524" r:id="rId32"/>
    <p:sldId id="278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2857" autoAdjust="0"/>
  </p:normalViewPr>
  <p:slideViewPr>
    <p:cSldViewPr snapToGrid="0">
      <p:cViewPr varScale="1">
        <p:scale>
          <a:sx n="64" d="100"/>
          <a:sy n="64" d="100"/>
        </p:scale>
        <p:origin x="74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E66F9-3D7B-49D0-B83D-490C3005C8CA}" type="datetimeFigureOut">
              <a:rPr lang="en-GB" smtClean="0"/>
              <a:t>19/04/2022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F2A64F-D846-4562-9B1C-493B3418D9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240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F2A64F-D846-4562-9B1C-493B3418D95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87103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F2A64F-D846-4562-9B1C-493B3418D95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180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F2A64F-D846-4562-9B1C-493B3418D95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9242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F2A64F-D846-4562-9B1C-493B3418D95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571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F2A64F-D846-4562-9B1C-493B3418D95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8576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F2A64F-D846-4562-9B1C-493B3418D95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8306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F2A64F-D846-4562-9B1C-493B3418D95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6564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F2A64F-D846-4562-9B1C-493B3418D95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6498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F2A64F-D846-4562-9B1C-493B3418D95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617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F2A64F-D846-4562-9B1C-493B3418D95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3513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F2A64F-D846-4562-9B1C-493B3418D95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5590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F2A64F-D846-4562-9B1C-493B3418D95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3185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96F2A-C324-4C48-AB49-B29320BCAB90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1E128-17F5-49B3-AE2D-75A9CB5814A4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47A7D-BB83-4C4B-B234-E51D4B2F1BCC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F5719-FBEF-4E0B-835D-5D2565B6276C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2E67-7C79-48C3-A700-704215F8AFB3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53C2F-2EE5-4341-A54D-3F57FB47A4CB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00085-E12B-4379-B8D1-36A71E08D717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3F72C-BEC8-4C07-A970-89C4AB48FB01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2577E-F2E1-4C9E-A70F-78B84479FB33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24E16-D843-4456-8024-5B0BE97C04A2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535F8-1FB4-43C0-A598-1825CAC4DA22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332CB-326A-42C6-98F8-C500D34A365F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41818"/>
            <a:ext cx="9144000" cy="2387600"/>
          </a:xfrm>
        </p:spPr>
        <p:txBody>
          <a:bodyPr/>
          <a:lstStyle/>
          <a:p>
            <a:r>
              <a:rPr lang="en-US" dirty="0" smtClean="0"/>
              <a:t>Paralle</a:t>
            </a:r>
            <a:r>
              <a:rPr lang="en-US" dirty="0" smtClean="0"/>
              <a:t>l &amp; Distributed Computing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1222" y="4824551"/>
            <a:ext cx="9144000" cy="59227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By: Shiwani Dembla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Instructor: Noor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Nabi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Dahar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48166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726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4728"/>
            <a:ext cx="12190994" cy="43058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3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  <p:pic>
        <p:nvPicPr>
          <p:cNvPr id="1026" name="Picture 2" descr="Fundamentals of Red Hat Enterprise Linux | Course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705" y="712165"/>
            <a:ext cx="4992895" cy="499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52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OpenStack-based Public Cloud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04739" y="5265019"/>
            <a:ext cx="9382521" cy="109133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object 3"/>
          <p:cNvSpPr/>
          <p:nvPr/>
        </p:nvSpPr>
        <p:spPr>
          <a:xfrm>
            <a:off x="1347215" y="1825625"/>
            <a:ext cx="9497568" cy="39334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206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Hosted OpenStack Private Cloud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04739" y="5265019"/>
            <a:ext cx="9382521" cy="109133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object 3"/>
          <p:cNvSpPr/>
          <p:nvPr/>
        </p:nvSpPr>
        <p:spPr>
          <a:xfrm>
            <a:off x="1360169" y="1825625"/>
            <a:ext cx="9471660" cy="39623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18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OpenStack as a Service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04739" y="5265019"/>
            <a:ext cx="9382521" cy="109133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object 3"/>
          <p:cNvSpPr/>
          <p:nvPr/>
        </p:nvSpPr>
        <p:spPr>
          <a:xfrm>
            <a:off x="1360169" y="1870075"/>
            <a:ext cx="9471660" cy="38557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52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Appliance based OpenStack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04739" y="5265019"/>
            <a:ext cx="9382521" cy="109133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object 3"/>
          <p:cNvSpPr/>
          <p:nvPr/>
        </p:nvSpPr>
        <p:spPr>
          <a:xfrm>
            <a:off x="1358645" y="1870075"/>
            <a:ext cx="9474708" cy="38755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35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6262" y="2626657"/>
            <a:ext cx="6149789" cy="82923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b="1" dirty="0" smtClean="0"/>
              <a:t>OpenStack Architecture</a:t>
            </a:r>
            <a:endParaRPr lang="en-US" sz="13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13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OpenStack Architecture</a:t>
            </a:r>
          </a:p>
        </p:txBody>
      </p:sp>
      <p:sp>
        <p:nvSpPr>
          <p:cNvPr id="6" name="Rectangle 5"/>
          <p:cNvSpPr/>
          <p:nvPr/>
        </p:nvSpPr>
        <p:spPr>
          <a:xfrm>
            <a:off x="1404739" y="5265019"/>
            <a:ext cx="9382521" cy="109133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  <p:sp>
        <p:nvSpPr>
          <p:cNvPr id="8" name="object 4"/>
          <p:cNvSpPr/>
          <p:nvPr/>
        </p:nvSpPr>
        <p:spPr>
          <a:xfrm>
            <a:off x="1348739" y="1870075"/>
            <a:ext cx="9494519" cy="37368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16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3694"/>
            <a:ext cx="10515600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 algn="ctr">
              <a:lnSpc>
                <a:spcPct val="100000"/>
              </a:lnSpc>
              <a:spcBef>
                <a:spcPts val="88"/>
              </a:spcBef>
            </a:pPr>
            <a:r>
              <a:rPr spc="-40" dirty="0"/>
              <a:t>OpenStack</a:t>
            </a:r>
            <a:r>
              <a:rPr spc="-13" dirty="0"/>
              <a:t> </a:t>
            </a:r>
            <a:r>
              <a:rPr spc="9" dirty="0"/>
              <a:t>Components/Projects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24"/>
              </a:lnSpc>
            </a:pPr>
            <a:r>
              <a:rPr spc="-31" dirty="0"/>
              <a:t>12</a:t>
            </a:r>
          </a:p>
        </p:txBody>
      </p:sp>
      <p:sp>
        <p:nvSpPr>
          <p:cNvPr id="3" name="object 3"/>
          <p:cNvSpPr/>
          <p:nvPr/>
        </p:nvSpPr>
        <p:spPr>
          <a:xfrm>
            <a:off x="1880346" y="1581375"/>
            <a:ext cx="8357347" cy="34975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56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3694"/>
            <a:ext cx="10515600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 algn="ctr">
              <a:lnSpc>
                <a:spcPct val="100000"/>
              </a:lnSpc>
              <a:spcBef>
                <a:spcPts val="88"/>
              </a:spcBef>
            </a:pPr>
            <a:r>
              <a:rPr spc="-44" dirty="0"/>
              <a:t>Keystone</a:t>
            </a:r>
            <a:r>
              <a:rPr spc="-66" dirty="0"/>
              <a:t> </a:t>
            </a:r>
            <a:r>
              <a:rPr spc="-57" dirty="0"/>
              <a:t>(Identity)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24"/>
              </a:lnSpc>
            </a:pPr>
            <a:r>
              <a:rPr spc="-31" dirty="0"/>
              <a:t>13</a:t>
            </a:r>
          </a:p>
        </p:txBody>
      </p:sp>
      <p:sp>
        <p:nvSpPr>
          <p:cNvPr id="3" name="object 3"/>
          <p:cNvSpPr/>
          <p:nvPr/>
        </p:nvSpPr>
        <p:spPr>
          <a:xfrm>
            <a:off x="1880346" y="1581374"/>
            <a:ext cx="8357347" cy="34088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887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OpenStack</a:t>
            </a:r>
            <a:r>
              <a:rPr lang="en-GB" b="1" dirty="0"/>
              <a:t> </a:t>
            </a:r>
            <a:r>
              <a:rPr lang="en-GB" b="1" dirty="0" smtClean="0"/>
              <a:t>Topics</a:t>
            </a:r>
            <a:endParaRPr lang="en-GB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8" name="object 3"/>
          <p:cNvSpPr/>
          <p:nvPr/>
        </p:nvSpPr>
        <p:spPr>
          <a:xfrm>
            <a:off x="7036498" y="1919968"/>
            <a:ext cx="2474976" cy="36743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/>
          <p:cNvSpPr txBox="1"/>
          <p:nvPr/>
        </p:nvSpPr>
        <p:spPr>
          <a:xfrm>
            <a:off x="853440" y="1736725"/>
            <a:ext cx="4478956" cy="2153154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469265" indent="-457200">
              <a:lnSpc>
                <a:spcPct val="100000"/>
              </a:lnSpc>
              <a:spcBef>
                <a:spcPts val="1070"/>
              </a:spcBef>
              <a:buSzPct val="64150"/>
              <a:buFont typeface="Arial" panose="020B0604020202020204" pitchFamily="34" charset="0"/>
              <a:buChar char="•"/>
              <a:tabLst>
                <a:tab pos="296545" algn="l"/>
              </a:tabLst>
            </a:pPr>
            <a:r>
              <a:rPr sz="2650" spc="-10" dirty="0">
                <a:latin typeface="Tahoma"/>
                <a:cs typeface="Tahoma"/>
              </a:rPr>
              <a:t>What </a:t>
            </a:r>
            <a:r>
              <a:rPr sz="2650" spc="-5" dirty="0">
                <a:latin typeface="Tahoma"/>
                <a:cs typeface="Tahoma"/>
              </a:rPr>
              <a:t>is</a:t>
            </a:r>
            <a:r>
              <a:rPr sz="2650" spc="5" dirty="0">
                <a:latin typeface="Tahoma"/>
                <a:cs typeface="Tahoma"/>
              </a:rPr>
              <a:t> </a:t>
            </a:r>
            <a:r>
              <a:rPr sz="2650" spc="-10" dirty="0">
                <a:latin typeface="Tahoma"/>
                <a:cs typeface="Tahoma"/>
              </a:rPr>
              <a:t>OpenStack</a:t>
            </a:r>
            <a:endParaRPr sz="2650" dirty="0">
              <a:latin typeface="Tahoma"/>
              <a:cs typeface="Tahoma"/>
            </a:endParaRPr>
          </a:p>
          <a:p>
            <a:pPr marL="469265" indent="-457200">
              <a:lnSpc>
                <a:spcPct val="100000"/>
              </a:lnSpc>
              <a:spcBef>
                <a:spcPts val="975"/>
              </a:spcBef>
              <a:buSzPct val="64150"/>
              <a:buFont typeface="Arial" panose="020B0604020202020204" pitchFamily="34" charset="0"/>
              <a:buChar char="•"/>
              <a:tabLst>
                <a:tab pos="296545" algn="l"/>
              </a:tabLst>
            </a:pPr>
            <a:r>
              <a:rPr sz="2650" spc="-10" dirty="0">
                <a:latin typeface="Tahoma"/>
                <a:cs typeface="Tahoma"/>
              </a:rPr>
              <a:t>Deployment</a:t>
            </a:r>
            <a:r>
              <a:rPr sz="2650" spc="20" dirty="0">
                <a:latin typeface="Tahoma"/>
                <a:cs typeface="Tahoma"/>
              </a:rPr>
              <a:t> </a:t>
            </a:r>
            <a:r>
              <a:rPr sz="2650" spc="-10" dirty="0">
                <a:latin typeface="Tahoma"/>
                <a:cs typeface="Tahoma"/>
              </a:rPr>
              <a:t>Models</a:t>
            </a:r>
            <a:endParaRPr sz="2650" dirty="0">
              <a:latin typeface="Tahoma"/>
              <a:cs typeface="Tahoma"/>
            </a:endParaRPr>
          </a:p>
          <a:p>
            <a:pPr marL="469265" indent="-457200">
              <a:lnSpc>
                <a:spcPct val="100000"/>
              </a:lnSpc>
              <a:spcBef>
                <a:spcPts val="985"/>
              </a:spcBef>
              <a:buSzPct val="64150"/>
              <a:buFont typeface="Arial" panose="020B0604020202020204" pitchFamily="34" charset="0"/>
              <a:buChar char="•"/>
              <a:tabLst>
                <a:tab pos="296545" algn="l"/>
              </a:tabLst>
            </a:pPr>
            <a:r>
              <a:rPr sz="2650" spc="-10" dirty="0">
                <a:latin typeface="Tahoma"/>
                <a:cs typeface="Tahoma"/>
              </a:rPr>
              <a:t>OpenStack</a:t>
            </a:r>
            <a:r>
              <a:rPr sz="2650" spc="-25" dirty="0">
                <a:latin typeface="Tahoma"/>
                <a:cs typeface="Tahoma"/>
              </a:rPr>
              <a:t> </a:t>
            </a:r>
            <a:r>
              <a:rPr sz="2650" spc="-5" dirty="0">
                <a:latin typeface="Tahoma"/>
                <a:cs typeface="Tahoma"/>
              </a:rPr>
              <a:t>Architecture</a:t>
            </a:r>
            <a:endParaRPr sz="2650" dirty="0">
              <a:latin typeface="Tahoma"/>
              <a:cs typeface="Tahoma"/>
            </a:endParaRPr>
          </a:p>
          <a:p>
            <a:pPr marL="469265" indent="-457200">
              <a:lnSpc>
                <a:spcPct val="100000"/>
              </a:lnSpc>
              <a:spcBef>
                <a:spcPts val="969"/>
              </a:spcBef>
              <a:buSzPct val="64150"/>
              <a:buFont typeface="Arial" panose="020B0604020202020204" pitchFamily="34" charset="0"/>
              <a:buChar char="•"/>
              <a:tabLst>
                <a:tab pos="296545" algn="l"/>
              </a:tabLst>
            </a:pPr>
            <a:r>
              <a:rPr sz="2650" spc="-10" dirty="0">
                <a:latin typeface="Tahoma"/>
                <a:cs typeface="Tahoma"/>
              </a:rPr>
              <a:t>OpenStack</a:t>
            </a:r>
            <a:r>
              <a:rPr sz="2650" spc="-15" dirty="0">
                <a:latin typeface="Tahoma"/>
                <a:cs typeface="Tahoma"/>
              </a:rPr>
              <a:t> </a:t>
            </a:r>
            <a:r>
              <a:rPr sz="2650" spc="-10" dirty="0" smtClean="0">
                <a:latin typeface="Tahoma"/>
                <a:cs typeface="Tahoma"/>
              </a:rPr>
              <a:t>Components</a:t>
            </a:r>
            <a:endParaRPr sz="2650" dirty="0">
              <a:latin typeface="Tahoma"/>
              <a:cs typeface="Tahom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999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3694"/>
            <a:ext cx="10515600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 algn="ctr">
              <a:lnSpc>
                <a:spcPct val="100000"/>
              </a:lnSpc>
              <a:spcBef>
                <a:spcPts val="88"/>
              </a:spcBef>
            </a:pPr>
            <a:r>
              <a:rPr spc="-44" dirty="0"/>
              <a:t>Glance</a:t>
            </a:r>
            <a:r>
              <a:rPr spc="-53" dirty="0"/>
              <a:t> </a:t>
            </a:r>
            <a:r>
              <a:rPr spc="-84" dirty="0"/>
              <a:t>(Image)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24"/>
              </a:lnSpc>
            </a:pPr>
            <a:r>
              <a:rPr spc="-31" dirty="0"/>
              <a:t>14</a:t>
            </a:r>
          </a:p>
        </p:txBody>
      </p:sp>
      <p:sp>
        <p:nvSpPr>
          <p:cNvPr id="3" name="object 3"/>
          <p:cNvSpPr/>
          <p:nvPr/>
        </p:nvSpPr>
        <p:spPr>
          <a:xfrm>
            <a:off x="1880346" y="1581375"/>
            <a:ext cx="8357347" cy="349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90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80347" y="1581374"/>
            <a:ext cx="8357347" cy="13447"/>
          </a:xfrm>
          <a:custGeom>
            <a:avLst/>
            <a:gdLst/>
            <a:ahLst/>
            <a:cxnLst/>
            <a:rect l="l" t="t" r="r" b="b"/>
            <a:pathLst>
              <a:path w="9471660" h="15239">
                <a:moveTo>
                  <a:pt x="9471660" y="15240"/>
                </a:moveTo>
                <a:lnTo>
                  <a:pt x="0" y="15240"/>
                </a:lnTo>
                <a:lnTo>
                  <a:pt x="0" y="0"/>
                </a:lnTo>
                <a:lnTo>
                  <a:pt x="9471660" y="0"/>
                </a:lnTo>
                <a:lnTo>
                  <a:pt x="9471660" y="15240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683694"/>
            <a:ext cx="10515600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 algn="ctr">
              <a:lnSpc>
                <a:spcPct val="100000"/>
              </a:lnSpc>
              <a:spcBef>
                <a:spcPts val="88"/>
              </a:spcBef>
            </a:pPr>
            <a:r>
              <a:rPr spc="-44" dirty="0"/>
              <a:t>Glance</a:t>
            </a:r>
            <a:r>
              <a:rPr spc="-53" dirty="0"/>
              <a:t> </a:t>
            </a:r>
            <a:r>
              <a:rPr spc="-84" dirty="0"/>
              <a:t>(Image)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24"/>
              </a:lnSpc>
            </a:pPr>
            <a:r>
              <a:rPr spc="-31" dirty="0"/>
              <a:t>15</a:t>
            </a:r>
          </a:p>
        </p:txBody>
      </p:sp>
      <p:sp>
        <p:nvSpPr>
          <p:cNvPr id="4" name="object 4"/>
          <p:cNvSpPr/>
          <p:nvPr/>
        </p:nvSpPr>
        <p:spPr>
          <a:xfrm>
            <a:off x="1880346" y="1659367"/>
            <a:ext cx="8357347" cy="3910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35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3694"/>
            <a:ext cx="10515600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 algn="ctr">
              <a:lnSpc>
                <a:spcPct val="100000"/>
              </a:lnSpc>
              <a:spcBef>
                <a:spcPts val="88"/>
              </a:spcBef>
            </a:pPr>
            <a:r>
              <a:rPr spc="-13" dirty="0"/>
              <a:t>Nova</a:t>
            </a:r>
            <a:r>
              <a:rPr spc="-22" dirty="0"/>
              <a:t> </a:t>
            </a:r>
            <a:r>
              <a:rPr spc="-49" dirty="0"/>
              <a:t>(Compute)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24"/>
              </a:lnSpc>
            </a:pPr>
            <a:r>
              <a:rPr spc="-31" dirty="0"/>
              <a:t>16</a:t>
            </a:r>
          </a:p>
        </p:txBody>
      </p:sp>
      <p:sp>
        <p:nvSpPr>
          <p:cNvPr id="3" name="object 3"/>
          <p:cNvSpPr/>
          <p:nvPr/>
        </p:nvSpPr>
        <p:spPr>
          <a:xfrm>
            <a:off x="1880346" y="1581375"/>
            <a:ext cx="8357347" cy="40179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42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3694"/>
            <a:ext cx="10515600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 algn="ctr">
              <a:lnSpc>
                <a:spcPct val="100000"/>
              </a:lnSpc>
              <a:spcBef>
                <a:spcPts val="88"/>
              </a:spcBef>
            </a:pPr>
            <a:r>
              <a:rPr spc="-13" dirty="0"/>
              <a:t>Nova</a:t>
            </a:r>
            <a:r>
              <a:rPr spc="-22" dirty="0"/>
              <a:t> </a:t>
            </a:r>
            <a:r>
              <a:rPr spc="-49" dirty="0"/>
              <a:t>(Compute)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24"/>
              </a:lnSpc>
            </a:pPr>
            <a:r>
              <a:rPr spc="-31" dirty="0"/>
              <a:t>17</a:t>
            </a:r>
          </a:p>
        </p:txBody>
      </p:sp>
      <p:sp>
        <p:nvSpPr>
          <p:cNvPr id="3" name="object 3"/>
          <p:cNvSpPr/>
          <p:nvPr/>
        </p:nvSpPr>
        <p:spPr>
          <a:xfrm>
            <a:off x="1880346" y="1581374"/>
            <a:ext cx="8357347" cy="38203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117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3694"/>
            <a:ext cx="10515600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 algn="ctr">
              <a:lnSpc>
                <a:spcPct val="100000"/>
              </a:lnSpc>
              <a:spcBef>
                <a:spcPts val="88"/>
              </a:spcBef>
            </a:pPr>
            <a:r>
              <a:rPr spc="13" dirty="0"/>
              <a:t>Neutron</a:t>
            </a:r>
            <a:r>
              <a:rPr spc="-40" dirty="0"/>
              <a:t> </a:t>
            </a:r>
            <a:r>
              <a:rPr spc="-44" dirty="0"/>
              <a:t>(Network)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24"/>
              </a:lnSpc>
            </a:pPr>
            <a:r>
              <a:rPr spc="-31" dirty="0"/>
              <a:t>18</a:t>
            </a:r>
          </a:p>
        </p:txBody>
      </p:sp>
      <p:sp>
        <p:nvSpPr>
          <p:cNvPr id="3" name="object 3"/>
          <p:cNvSpPr/>
          <p:nvPr/>
        </p:nvSpPr>
        <p:spPr>
          <a:xfrm>
            <a:off x="1880346" y="1581375"/>
            <a:ext cx="8366760" cy="36481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5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3694"/>
            <a:ext cx="10515600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 algn="ctr">
              <a:lnSpc>
                <a:spcPct val="100000"/>
              </a:lnSpc>
              <a:spcBef>
                <a:spcPts val="88"/>
              </a:spcBef>
            </a:pPr>
            <a:r>
              <a:rPr spc="13" dirty="0"/>
              <a:t>Neutron</a:t>
            </a:r>
            <a:r>
              <a:rPr spc="-40" dirty="0"/>
              <a:t> </a:t>
            </a:r>
            <a:r>
              <a:rPr spc="-44" dirty="0"/>
              <a:t>(Network)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24"/>
              </a:lnSpc>
            </a:pPr>
            <a:r>
              <a:rPr spc="-31" dirty="0"/>
              <a:t>19</a:t>
            </a:r>
          </a:p>
        </p:txBody>
      </p:sp>
      <p:sp>
        <p:nvSpPr>
          <p:cNvPr id="3" name="object 3"/>
          <p:cNvSpPr/>
          <p:nvPr/>
        </p:nvSpPr>
        <p:spPr>
          <a:xfrm>
            <a:off x="1880346" y="1581374"/>
            <a:ext cx="8357347" cy="39426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7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3694"/>
            <a:ext cx="10515600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 algn="ctr">
              <a:lnSpc>
                <a:spcPct val="100000"/>
              </a:lnSpc>
              <a:spcBef>
                <a:spcPts val="88"/>
              </a:spcBef>
            </a:pPr>
            <a:r>
              <a:rPr spc="-106" dirty="0"/>
              <a:t>Swift </a:t>
            </a:r>
            <a:r>
              <a:rPr spc="-26" dirty="0"/>
              <a:t>(Object</a:t>
            </a:r>
            <a:r>
              <a:rPr spc="-13" dirty="0"/>
              <a:t> </a:t>
            </a:r>
            <a:r>
              <a:rPr spc="-79" dirty="0"/>
              <a:t>Storage)</a:t>
            </a:r>
          </a:p>
        </p:txBody>
      </p:sp>
      <p:sp>
        <p:nvSpPr>
          <p:cNvPr id="3" name="object 3"/>
          <p:cNvSpPr/>
          <p:nvPr/>
        </p:nvSpPr>
        <p:spPr>
          <a:xfrm>
            <a:off x="1880346" y="1581374"/>
            <a:ext cx="8357347" cy="3517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 txBox="1"/>
          <p:nvPr/>
        </p:nvSpPr>
        <p:spPr>
          <a:xfrm>
            <a:off x="10087987" y="5651634"/>
            <a:ext cx="161365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24"/>
              </a:lnSpc>
            </a:pPr>
            <a:r>
              <a:rPr sz="1147" spc="-31" dirty="0">
                <a:latin typeface="Times New Roman"/>
                <a:cs typeface="Times New Roman"/>
              </a:rPr>
              <a:t>20</a:t>
            </a:r>
            <a:endParaRPr sz="1147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430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3694"/>
            <a:ext cx="10515600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 algn="ctr">
              <a:lnSpc>
                <a:spcPct val="100000"/>
              </a:lnSpc>
              <a:spcBef>
                <a:spcPts val="88"/>
              </a:spcBef>
            </a:pPr>
            <a:r>
              <a:rPr spc="-106" dirty="0"/>
              <a:t>Swift </a:t>
            </a:r>
            <a:r>
              <a:rPr spc="-26" dirty="0"/>
              <a:t>(Object</a:t>
            </a:r>
            <a:r>
              <a:rPr spc="-13" dirty="0"/>
              <a:t> </a:t>
            </a:r>
            <a:r>
              <a:rPr spc="-79" dirty="0"/>
              <a:t>Storage)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24"/>
              </a:lnSpc>
            </a:pPr>
            <a:r>
              <a:rPr spc="-31" dirty="0"/>
              <a:t>21</a:t>
            </a:r>
          </a:p>
        </p:txBody>
      </p:sp>
      <p:sp>
        <p:nvSpPr>
          <p:cNvPr id="3" name="object 3"/>
          <p:cNvSpPr/>
          <p:nvPr/>
        </p:nvSpPr>
        <p:spPr>
          <a:xfrm>
            <a:off x="1880346" y="1581375"/>
            <a:ext cx="8357347" cy="37154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13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3694"/>
            <a:ext cx="10515600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 algn="ctr">
              <a:lnSpc>
                <a:spcPct val="100000"/>
              </a:lnSpc>
              <a:spcBef>
                <a:spcPts val="88"/>
              </a:spcBef>
            </a:pPr>
            <a:r>
              <a:rPr spc="-53" dirty="0"/>
              <a:t>Cinder </a:t>
            </a:r>
            <a:r>
              <a:rPr spc="-97" dirty="0"/>
              <a:t>(Block</a:t>
            </a:r>
            <a:r>
              <a:rPr spc="4" dirty="0"/>
              <a:t> </a:t>
            </a:r>
            <a:r>
              <a:rPr spc="-79" dirty="0"/>
              <a:t>Storage)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24"/>
              </a:lnSpc>
            </a:pPr>
            <a:r>
              <a:rPr spc="-31" dirty="0"/>
              <a:t>22</a:t>
            </a:r>
          </a:p>
        </p:txBody>
      </p:sp>
      <p:sp>
        <p:nvSpPr>
          <p:cNvPr id="3" name="object 3"/>
          <p:cNvSpPr/>
          <p:nvPr/>
        </p:nvSpPr>
        <p:spPr>
          <a:xfrm>
            <a:off x="1880346" y="1581375"/>
            <a:ext cx="8357347" cy="30444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423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3694"/>
            <a:ext cx="10515600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 algn="ctr">
              <a:lnSpc>
                <a:spcPct val="100000"/>
              </a:lnSpc>
              <a:spcBef>
                <a:spcPts val="88"/>
              </a:spcBef>
            </a:pPr>
            <a:r>
              <a:rPr spc="-53" dirty="0"/>
              <a:t>Cinder </a:t>
            </a:r>
            <a:r>
              <a:rPr spc="-97" dirty="0"/>
              <a:t>(Block</a:t>
            </a:r>
            <a:r>
              <a:rPr spc="4" dirty="0"/>
              <a:t> </a:t>
            </a:r>
            <a:r>
              <a:rPr spc="-79" dirty="0"/>
              <a:t>Storage)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24"/>
              </a:lnSpc>
            </a:pPr>
            <a:r>
              <a:rPr spc="-31" dirty="0"/>
              <a:t>23</a:t>
            </a:r>
          </a:p>
        </p:txBody>
      </p:sp>
      <p:sp>
        <p:nvSpPr>
          <p:cNvPr id="3" name="object 3"/>
          <p:cNvSpPr/>
          <p:nvPr/>
        </p:nvSpPr>
        <p:spPr>
          <a:xfrm>
            <a:off x="1880346" y="1581375"/>
            <a:ext cx="8357347" cy="34505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455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is OpenStack?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04739" y="5265019"/>
            <a:ext cx="9382521" cy="109133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object 2"/>
          <p:cNvSpPr/>
          <p:nvPr/>
        </p:nvSpPr>
        <p:spPr>
          <a:xfrm>
            <a:off x="1140995" y="1870075"/>
            <a:ext cx="9486900" cy="39044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42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80347" y="1581374"/>
            <a:ext cx="8357347" cy="13447"/>
          </a:xfrm>
          <a:custGeom>
            <a:avLst/>
            <a:gdLst/>
            <a:ahLst/>
            <a:cxnLst/>
            <a:rect l="l" t="t" r="r" b="b"/>
            <a:pathLst>
              <a:path w="9471660" h="15239">
                <a:moveTo>
                  <a:pt x="9471660" y="15240"/>
                </a:moveTo>
                <a:lnTo>
                  <a:pt x="0" y="15240"/>
                </a:lnTo>
                <a:lnTo>
                  <a:pt x="0" y="0"/>
                </a:lnTo>
                <a:lnTo>
                  <a:pt x="9471660" y="0"/>
                </a:lnTo>
                <a:lnTo>
                  <a:pt x="9471660" y="15240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683694"/>
            <a:ext cx="10515600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 algn="ctr">
              <a:lnSpc>
                <a:spcPct val="100000"/>
              </a:lnSpc>
              <a:spcBef>
                <a:spcPts val="88"/>
              </a:spcBef>
            </a:pPr>
            <a:r>
              <a:rPr spc="-4" dirty="0"/>
              <a:t>Horizon</a:t>
            </a:r>
            <a:r>
              <a:rPr spc="-57" dirty="0"/>
              <a:t> </a:t>
            </a:r>
            <a:r>
              <a:rPr spc="-31" dirty="0"/>
              <a:t>(Dashboard)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24"/>
              </a:lnSpc>
            </a:pPr>
            <a:r>
              <a:rPr spc="-31" dirty="0"/>
              <a:t>24</a:t>
            </a:r>
          </a:p>
        </p:txBody>
      </p:sp>
      <p:sp>
        <p:nvSpPr>
          <p:cNvPr id="4" name="object 4"/>
          <p:cNvSpPr/>
          <p:nvPr/>
        </p:nvSpPr>
        <p:spPr>
          <a:xfrm>
            <a:off x="1880346" y="1651299"/>
            <a:ext cx="8357347" cy="39399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703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3694"/>
            <a:ext cx="10515600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 algn="ctr">
              <a:lnSpc>
                <a:spcPct val="100000"/>
              </a:lnSpc>
              <a:spcBef>
                <a:spcPts val="88"/>
              </a:spcBef>
            </a:pPr>
            <a:r>
              <a:rPr spc="-4" dirty="0"/>
              <a:t>Horizon</a:t>
            </a:r>
            <a:r>
              <a:rPr spc="-57" dirty="0"/>
              <a:t> </a:t>
            </a:r>
            <a:r>
              <a:rPr spc="-31" dirty="0"/>
              <a:t>(Dashboard)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324"/>
              </a:lnSpc>
            </a:pPr>
            <a:r>
              <a:rPr spc="-31" dirty="0"/>
              <a:t>25</a:t>
            </a:r>
          </a:p>
        </p:txBody>
      </p:sp>
      <p:sp>
        <p:nvSpPr>
          <p:cNvPr id="3" name="object 3"/>
          <p:cNvSpPr/>
          <p:nvPr/>
        </p:nvSpPr>
        <p:spPr>
          <a:xfrm>
            <a:off x="1880346" y="1581375"/>
            <a:ext cx="8357347" cy="3506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249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Any Questions???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29191"/>
            <a:ext cx="1371600" cy="1371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1447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OpenStack?</a:t>
            </a:r>
          </a:p>
        </p:txBody>
      </p:sp>
      <p:sp>
        <p:nvSpPr>
          <p:cNvPr id="6" name="Rectangle 5"/>
          <p:cNvSpPr/>
          <p:nvPr/>
        </p:nvSpPr>
        <p:spPr>
          <a:xfrm>
            <a:off x="1404739" y="5265019"/>
            <a:ext cx="9382521" cy="109133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  <p:sp>
        <p:nvSpPr>
          <p:cNvPr id="9" name="object 4"/>
          <p:cNvSpPr/>
          <p:nvPr/>
        </p:nvSpPr>
        <p:spPr>
          <a:xfrm>
            <a:off x="1252014" y="1815948"/>
            <a:ext cx="9363456" cy="38160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173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426" y="909637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 smtClean="0"/>
              <a:t>OpenStack as IaaS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4426" y="23701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Manages, Configures and </a:t>
            </a:r>
            <a:r>
              <a:rPr lang="en-US" sz="3200" dirty="0" smtClean="0"/>
              <a:t>Provides following resources:</a:t>
            </a:r>
          </a:p>
          <a:p>
            <a:pPr lvl="1"/>
            <a:r>
              <a:rPr lang="en-US" sz="2800" b="1" dirty="0" smtClean="0"/>
              <a:t>Compute (Computation)</a:t>
            </a:r>
          </a:p>
          <a:p>
            <a:pPr lvl="1"/>
            <a:r>
              <a:rPr lang="en-US" sz="2800" b="1" dirty="0" smtClean="0"/>
              <a:t>Networking </a:t>
            </a:r>
          </a:p>
          <a:p>
            <a:pPr lvl="1"/>
            <a:r>
              <a:rPr lang="en-US" sz="2800" b="1" dirty="0" smtClean="0"/>
              <a:t>Storage</a:t>
            </a:r>
          </a:p>
          <a:p>
            <a:pPr marL="457200" lvl="1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3200" dirty="0" smtClean="0"/>
              <a:t>Some</a:t>
            </a:r>
            <a:r>
              <a:rPr lang="en-US" dirty="0" smtClean="0"/>
              <a:t>times can be used as an alternative to </a:t>
            </a:r>
            <a:r>
              <a:rPr lang="en-US" b="1" dirty="0" smtClean="0"/>
              <a:t>AWS</a:t>
            </a:r>
            <a:r>
              <a:rPr lang="en-US" dirty="0" smtClean="0"/>
              <a:t> or </a:t>
            </a:r>
            <a:r>
              <a:rPr lang="en-US" b="1" dirty="0" smtClean="0"/>
              <a:t>Azure.</a:t>
            </a:r>
            <a:endParaRPr lang="en-US" sz="32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39" y="88900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6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933966"/>
            <a:ext cx="10515600" cy="1325563"/>
          </a:xfrm>
        </p:spPr>
        <p:txBody>
          <a:bodyPr/>
          <a:lstStyle/>
          <a:p>
            <a:r>
              <a:rPr lang="en-US" b="1" dirty="0" smtClean="0"/>
              <a:t>Why OpenStack?</a:t>
            </a:r>
            <a:endParaRPr lang="en-US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972" y="3302297"/>
            <a:ext cx="5092962" cy="320691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470" y="3302296"/>
            <a:ext cx="5650436" cy="3206915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6" idx="3"/>
            <a:endCxn id="7" idx="1"/>
          </p:cNvCxnSpPr>
          <p:nvPr/>
        </p:nvCxnSpPr>
        <p:spPr>
          <a:xfrm flipV="1">
            <a:off x="5302934" y="4905754"/>
            <a:ext cx="988536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 txBox="1">
            <a:spLocks/>
          </p:cNvSpPr>
          <p:nvPr/>
        </p:nvSpPr>
        <p:spPr>
          <a:xfrm>
            <a:off x="1426306" y="2176462"/>
            <a:ext cx="10515600" cy="9374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 err="1" smtClean="0"/>
              <a:t>Openstack</a:t>
            </a:r>
            <a:r>
              <a:rPr lang="en-US" sz="3200" dirty="0" smtClean="0"/>
              <a:t> is installed in virtualized layer, which forms a cloud operating system which fasten the resources pooling.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72" y="79580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7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896" y="1368977"/>
            <a:ext cx="10508974" cy="1325563"/>
          </a:xfrm>
        </p:spPr>
        <p:txBody>
          <a:bodyPr/>
          <a:lstStyle/>
          <a:p>
            <a:r>
              <a:rPr lang="en-US" b="1" dirty="0" smtClean="0"/>
              <a:t>Why OpenStack?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00270" y="2829477"/>
            <a:ext cx="10515600" cy="4351338"/>
          </a:xfrm>
        </p:spPr>
        <p:txBody>
          <a:bodyPr/>
          <a:lstStyle/>
          <a:p>
            <a:r>
              <a:rPr lang="en-US" dirty="0" smtClean="0"/>
              <a:t>Affordable.</a:t>
            </a:r>
          </a:p>
          <a:p>
            <a:r>
              <a:rPr lang="en-US" dirty="0" smtClean="0"/>
              <a:t>Reliable.</a:t>
            </a:r>
          </a:p>
          <a:p>
            <a:r>
              <a:rPr lang="en-US" dirty="0" smtClean="0"/>
              <a:t>Open source.</a:t>
            </a:r>
          </a:p>
          <a:p>
            <a:r>
              <a:rPr lang="en-US" dirty="0" smtClean="0"/>
              <a:t>Ready Made.</a:t>
            </a:r>
          </a:p>
          <a:p>
            <a:r>
              <a:rPr lang="en-US" dirty="0" smtClean="0"/>
              <a:t>Strong Community.</a:t>
            </a:r>
          </a:p>
          <a:p>
            <a:r>
              <a:rPr lang="en-US" dirty="0" smtClean="0"/>
              <a:t>Self-Service Automation (Users &amp; Administrators  interact Directly with automations).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52" y="99079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09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Deployment Models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04739" y="5265019"/>
            <a:ext cx="9382521" cy="109133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object 3"/>
          <p:cNvSpPr/>
          <p:nvPr/>
        </p:nvSpPr>
        <p:spPr>
          <a:xfrm>
            <a:off x="1204360" y="2036248"/>
            <a:ext cx="9471660" cy="39273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64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On-Premises Distribution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04739" y="5265019"/>
            <a:ext cx="9382521" cy="109133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" y="19565"/>
            <a:ext cx="1371600" cy="13716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object 2"/>
          <p:cNvGrpSpPr/>
          <p:nvPr/>
        </p:nvGrpSpPr>
        <p:grpSpPr>
          <a:xfrm>
            <a:off x="1214635" y="1911784"/>
            <a:ext cx="9572625" cy="3898900"/>
            <a:chOff x="251459" y="1792224"/>
            <a:chExt cx="9572625" cy="3898900"/>
          </a:xfrm>
        </p:grpSpPr>
        <p:sp>
          <p:nvSpPr>
            <p:cNvPr id="9" name="object 3"/>
            <p:cNvSpPr/>
            <p:nvPr/>
          </p:nvSpPr>
          <p:spPr>
            <a:xfrm>
              <a:off x="251459" y="1792224"/>
              <a:ext cx="9471660" cy="15240"/>
            </a:xfrm>
            <a:custGeom>
              <a:avLst/>
              <a:gdLst/>
              <a:ahLst/>
              <a:cxnLst/>
              <a:rect l="l" t="t" r="r" b="b"/>
              <a:pathLst>
                <a:path w="9471660" h="15239">
                  <a:moveTo>
                    <a:pt x="9471660" y="15240"/>
                  </a:moveTo>
                  <a:lnTo>
                    <a:pt x="0" y="15240"/>
                  </a:lnTo>
                  <a:lnTo>
                    <a:pt x="0" y="0"/>
                  </a:lnTo>
                  <a:lnTo>
                    <a:pt x="9471660" y="0"/>
                  </a:lnTo>
                  <a:lnTo>
                    <a:pt x="9471660" y="15240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4"/>
            <p:cNvSpPr/>
            <p:nvPr/>
          </p:nvSpPr>
          <p:spPr>
            <a:xfrm>
              <a:off x="251459" y="1848612"/>
              <a:ext cx="9572244" cy="38420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50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2780</TotalTime>
  <Words>240</Words>
  <Application>Microsoft Office PowerPoint</Application>
  <PresentationFormat>Widescreen</PresentationFormat>
  <Paragraphs>94</Paragraphs>
  <Slides>32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Tahoma</vt:lpstr>
      <vt:lpstr>Times New Roman</vt:lpstr>
      <vt:lpstr>Office Theme</vt:lpstr>
      <vt:lpstr>Parallel &amp; Distributed Computing</vt:lpstr>
      <vt:lpstr>OpenStack Topics</vt:lpstr>
      <vt:lpstr>What is OpenStack?</vt:lpstr>
      <vt:lpstr>What is OpenStack?</vt:lpstr>
      <vt:lpstr>OpenStack as IaaS</vt:lpstr>
      <vt:lpstr>Why OpenStack?</vt:lpstr>
      <vt:lpstr>Why OpenStack?</vt:lpstr>
      <vt:lpstr>Deployment Models</vt:lpstr>
      <vt:lpstr>On-Premises Distribution</vt:lpstr>
      <vt:lpstr>PowerPoint Presentation</vt:lpstr>
      <vt:lpstr>PowerPoint Presentation</vt:lpstr>
      <vt:lpstr>OpenStack-based Public Cloud</vt:lpstr>
      <vt:lpstr>Hosted OpenStack Private Cloud</vt:lpstr>
      <vt:lpstr>OpenStack as a Service</vt:lpstr>
      <vt:lpstr>Appliance based OpenStack</vt:lpstr>
      <vt:lpstr>OpenStack Architecture</vt:lpstr>
      <vt:lpstr>OpenStack Architecture</vt:lpstr>
      <vt:lpstr>OpenStack Components/Projects</vt:lpstr>
      <vt:lpstr>Keystone (Identity)</vt:lpstr>
      <vt:lpstr>Glance (Image)</vt:lpstr>
      <vt:lpstr>Glance (Image)</vt:lpstr>
      <vt:lpstr>Nova (Compute)</vt:lpstr>
      <vt:lpstr>Nova (Compute)</vt:lpstr>
      <vt:lpstr>Neutron (Network)</vt:lpstr>
      <vt:lpstr>Neutron (Network)</vt:lpstr>
      <vt:lpstr>Swift (Object Storage)</vt:lpstr>
      <vt:lpstr>Swift (Object Storage)</vt:lpstr>
      <vt:lpstr>Cinder (Block Storage)</vt:lpstr>
      <vt:lpstr>Cinder (Block Storage)</vt:lpstr>
      <vt:lpstr>Horizon (Dashboard)</vt:lpstr>
      <vt:lpstr>Horizon (Dashboard)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Science</dc:title>
  <dc:creator>Adil Soomro</dc:creator>
  <cp:lastModifiedBy>shiwani dembla</cp:lastModifiedBy>
  <cp:revision>508</cp:revision>
  <dcterms:created xsi:type="dcterms:W3CDTF">2018-08-05T16:50:42Z</dcterms:created>
  <dcterms:modified xsi:type="dcterms:W3CDTF">2022-04-19T03:01:13Z</dcterms:modified>
</cp:coreProperties>
</file>